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97" r:id="rId5"/>
    <p:sldId id="300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10" r:id="rId14"/>
    <p:sldId id="25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0">
          <p15:clr>
            <a:srgbClr val="A4A3A4"/>
          </p15:clr>
        </p15:guide>
        <p15:guide id="2" pos="40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9B8C"/>
    <a:srgbClr val="1F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>
        <p:guide orient="horz" pos="2420"/>
        <p:guide pos="40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891AD-2EBF-42D7-AD8A-86D5FB8D0934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A52A5-37EC-4F09-92C0-7438C54942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A52A5-37EC-4F09-92C0-7438C549429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068" flipH="1">
            <a:off x="180476" y="-160378"/>
            <a:ext cx="3117232" cy="156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068" flipH="1">
            <a:off x="180476" y="-160378"/>
            <a:ext cx="3117232" cy="156522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89371" y="261256"/>
            <a:ext cx="413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>
                <a:solidFill>
                  <a:srgbClr val="1F9B8C"/>
                </a:solidFill>
                <a:latin typeface="白扇补-日系恱黑" panose="040B0509000000000000" pitchFamily="81" charset="-122"/>
                <a:ea typeface="白扇补-日系恱黑" panose="040B0509000000000000" pitchFamily="81" charset="-122"/>
                <a:cs typeface="白扇补-日系恱黑" panose="040B0509000000000000" pitchFamily="81" charset="-122"/>
              </a:rPr>
              <a:t>请输入标题内容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1BF8-5C83-4FAA-913F-6C3EF31FC4DF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076C8-8B42-4A6F-B6B6-874688AC82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17750" r="36717" b="5061"/>
          <a:stretch>
            <a:fillRect/>
          </a:stretch>
        </p:blipFill>
        <p:spPr>
          <a:xfrm>
            <a:off x="3249827" y="1853513"/>
            <a:ext cx="4460790" cy="44113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52466" b="3188"/>
          <a:stretch>
            <a:fillRect/>
          </a:stretch>
        </p:blipFill>
        <p:spPr>
          <a:xfrm>
            <a:off x="420130" y="756852"/>
            <a:ext cx="4979773" cy="55327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477" flipH="1">
            <a:off x="5507388" y="2659743"/>
            <a:ext cx="6772031" cy="340036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9540" y="3075940"/>
            <a:ext cx="6466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4000" b="1" dirty="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sz="4000" b="1" dirty="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sz="4000" b="1" dirty="0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</a:t>
            </a:r>
            <a:r>
              <a:rPr sz="4000" b="1" dirty="0" err="1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五线谱与谱号</a:t>
            </a:r>
            <a:endParaRPr sz="4000" b="1" dirty="0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Brian Crain - Butterfly Walt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171700" y="7810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67277" b="6353"/>
          <a:stretch>
            <a:fillRect/>
          </a:stretch>
        </p:blipFill>
        <p:spPr>
          <a:xfrm rot="1509256">
            <a:off x="8624331" y="1620452"/>
            <a:ext cx="1291003" cy="21768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57763" y="2419350"/>
            <a:ext cx="3868737" cy="748983"/>
            <a:chOff x="6278563" y="1466850"/>
            <a:chExt cx="3868737" cy="748983"/>
          </a:xfrm>
        </p:grpSpPr>
        <p:sp>
          <p:nvSpPr>
            <p:cNvPr id="7" name="文本框 12"/>
            <p:cNvSpPr txBox="1">
              <a:spLocks noChangeArrowheads="1"/>
            </p:cNvSpPr>
            <p:nvPr/>
          </p:nvSpPr>
          <p:spPr bwMode="auto">
            <a:xfrm>
              <a:off x="6883400" y="1693863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白扇补-日系恱黑" panose="040B0509000000000000" pitchFamily="81" charset="-122"/>
                  <a:ea typeface="白扇补-日系恱黑" panose="040B0509000000000000" pitchFamily="81" charset="-122"/>
                  <a:cs typeface="白扇补-日系恱黑" panose="040B0509000000000000" pitchFamily="81" charset="-122"/>
                </a:rPr>
                <a:t>谱表</a:t>
              </a:r>
            </a:p>
          </p:txBody>
        </p:sp>
        <p:sp>
          <p:nvSpPr>
            <p:cNvPr id="8" name="文本框 13"/>
            <p:cNvSpPr txBox="1">
              <a:spLocks noChangeArrowheads="1"/>
            </p:cNvSpPr>
            <p:nvPr/>
          </p:nvSpPr>
          <p:spPr bwMode="auto">
            <a:xfrm>
              <a:off x="6278563" y="1466850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1" t="60650" r="34494" b="4017"/>
          <a:stretch>
            <a:fillRect/>
          </a:stretch>
        </p:blipFill>
        <p:spPr>
          <a:xfrm>
            <a:off x="1411605" y="1686559"/>
            <a:ext cx="4514850" cy="4055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501493" y="3138542"/>
            <a:ext cx="3382963" cy="1631950"/>
            <a:chOff x="4501493" y="3138542"/>
            <a:chExt cx="3382963" cy="1631950"/>
          </a:xfrm>
        </p:grpSpPr>
        <p:sp>
          <p:nvSpPr>
            <p:cNvPr id="4" name="稻壳儿小白白(http://dwz.cn/Wu2UP)"/>
            <p:cNvSpPr>
              <a:spLocks noChangeArrowheads="1"/>
            </p:cNvSpPr>
            <p:nvPr/>
          </p:nvSpPr>
          <p:spPr bwMode="auto">
            <a:xfrm>
              <a:off x="5793718" y="3757667"/>
              <a:ext cx="774700" cy="390525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" name="稻壳儿小白白(http://dwz.cn/Wu2UP)"/>
            <p:cNvSpPr>
              <a:spLocks noChangeArrowheads="1"/>
            </p:cNvSpPr>
            <p:nvPr/>
          </p:nvSpPr>
          <p:spPr bwMode="auto">
            <a:xfrm>
              <a:off x="4563406" y="3138542"/>
              <a:ext cx="3246437" cy="1631950"/>
            </a:xfrm>
            <a:prstGeom prst="ellipse">
              <a:avLst/>
            </a:prstGeom>
            <a:noFill/>
            <a:ln w="12700">
              <a:solidFill>
                <a:srgbClr val="117A68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" name="稻壳儿小白白(http://dwz.cn/Wu2UP)"/>
            <p:cNvSpPr>
              <a:spLocks noChangeArrowheads="1"/>
            </p:cNvSpPr>
            <p:nvPr/>
          </p:nvSpPr>
          <p:spPr bwMode="auto">
            <a:xfrm>
              <a:off x="4501493" y="3918005"/>
              <a:ext cx="136525" cy="7778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稻壳儿小白白(http://dwz.cn/Wu2UP)"/>
            <p:cNvSpPr>
              <a:spLocks noChangeArrowheads="1"/>
            </p:cNvSpPr>
            <p:nvPr/>
          </p:nvSpPr>
          <p:spPr bwMode="auto">
            <a:xfrm>
              <a:off x="7749518" y="3918005"/>
              <a:ext cx="134938" cy="7778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稻壳儿小白白(http://dwz.cn/Wu2UP)"/>
            <p:cNvSpPr>
              <a:spLocks noChangeArrowheads="1"/>
            </p:cNvSpPr>
            <p:nvPr/>
          </p:nvSpPr>
          <p:spPr bwMode="auto">
            <a:xfrm>
              <a:off x="6931956" y="3209980"/>
              <a:ext cx="134937" cy="7778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稻壳儿小白白(http://dwz.cn/Wu2UP)"/>
            <p:cNvSpPr>
              <a:spLocks noChangeArrowheads="1"/>
            </p:cNvSpPr>
            <p:nvPr/>
          </p:nvSpPr>
          <p:spPr bwMode="auto">
            <a:xfrm>
              <a:off x="5320643" y="3209980"/>
              <a:ext cx="136525" cy="7778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稻壳儿小白白(http://dwz.cn/Wu2UP)"/>
            <p:cNvSpPr>
              <a:spLocks noChangeArrowheads="1"/>
            </p:cNvSpPr>
            <p:nvPr/>
          </p:nvSpPr>
          <p:spPr bwMode="auto">
            <a:xfrm>
              <a:off x="6931956" y="4627617"/>
              <a:ext cx="134937" cy="77788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稻壳儿小白白(http://dwz.cn/Wu2UP)"/>
            <p:cNvSpPr>
              <a:spLocks noChangeArrowheads="1"/>
            </p:cNvSpPr>
            <p:nvPr/>
          </p:nvSpPr>
          <p:spPr bwMode="auto">
            <a:xfrm>
              <a:off x="5320643" y="4627617"/>
              <a:ext cx="136525" cy="77788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endParaRPr lang="id-ID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稻壳儿小白白(http://dwz.cn/Wu2UP)"/>
            <p:cNvSpPr/>
            <p:nvPr/>
          </p:nvSpPr>
          <p:spPr bwMode="auto">
            <a:xfrm>
              <a:off x="5217456" y="4241855"/>
              <a:ext cx="414337" cy="414337"/>
            </a:xfrm>
            <a:custGeom>
              <a:avLst/>
              <a:gdLst>
                <a:gd name="T0" fmla="*/ 352357939 w 360"/>
                <a:gd name="T1" fmla="*/ 476875415 h 360"/>
                <a:gd name="T2" fmla="*/ 389448007 w 360"/>
                <a:gd name="T3" fmla="*/ 438460621 h 360"/>
                <a:gd name="T4" fmla="*/ 324539814 w 360"/>
                <a:gd name="T5" fmla="*/ 205321248 h 360"/>
                <a:gd name="T6" fmla="*/ 421240315 w 360"/>
                <a:gd name="T7" fmla="*/ 108621897 h 360"/>
                <a:gd name="T8" fmla="*/ 450382017 w 360"/>
                <a:gd name="T9" fmla="*/ 25168671 h 360"/>
                <a:gd name="T10" fmla="*/ 368253518 w 360"/>
                <a:gd name="T11" fmla="*/ 55635101 h 360"/>
                <a:gd name="T12" fmla="*/ 271554168 w 360"/>
                <a:gd name="T13" fmla="*/ 152335602 h 360"/>
                <a:gd name="T14" fmla="*/ 37090067 w 360"/>
                <a:gd name="T15" fmla="*/ 86102681 h 360"/>
                <a:gd name="T16" fmla="*/ 0 w 360"/>
                <a:gd name="T17" fmla="*/ 124517476 h 360"/>
                <a:gd name="T18" fmla="*/ 196049306 w 360"/>
                <a:gd name="T19" fmla="*/ 227840463 h 360"/>
                <a:gd name="T20" fmla="*/ 129816386 w 360"/>
                <a:gd name="T21" fmla="*/ 294073384 h 360"/>
                <a:gd name="T22" fmla="*/ 50337342 w 360"/>
                <a:gd name="T23" fmla="*/ 299372294 h 360"/>
                <a:gd name="T24" fmla="*/ 11921396 w 360"/>
                <a:gd name="T25" fmla="*/ 336462361 h 360"/>
                <a:gd name="T26" fmla="*/ 105972442 w 360"/>
                <a:gd name="T27" fmla="*/ 370902973 h 360"/>
                <a:gd name="T28" fmla="*/ 139088327 w 360"/>
                <a:gd name="T29" fmla="*/ 463629292 h 360"/>
                <a:gd name="T30" fmla="*/ 177503122 w 360"/>
                <a:gd name="T31" fmla="*/ 426538074 h 360"/>
                <a:gd name="T32" fmla="*/ 181477304 w 360"/>
                <a:gd name="T33" fmla="*/ 347059030 h 360"/>
                <a:gd name="T34" fmla="*/ 249034952 w 360"/>
                <a:gd name="T35" fmla="*/ 279502533 h 360"/>
                <a:gd name="T36" fmla="*/ 352357939 w 360"/>
                <a:gd name="T37" fmla="*/ 476875415 h 3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0" h="360">
                  <a:moveTo>
                    <a:pt x="266" y="360"/>
                  </a:moveTo>
                  <a:cubicBezTo>
                    <a:pt x="294" y="331"/>
                    <a:pt x="294" y="331"/>
                    <a:pt x="294" y="331"/>
                  </a:cubicBezTo>
                  <a:cubicBezTo>
                    <a:pt x="245" y="155"/>
                    <a:pt x="245" y="155"/>
                    <a:pt x="245" y="155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2"/>
                    <a:pt x="360" y="39"/>
                    <a:pt x="340" y="19"/>
                  </a:cubicBezTo>
                  <a:cubicBezTo>
                    <a:pt x="320" y="0"/>
                    <a:pt x="278" y="42"/>
                    <a:pt x="278" y="42"/>
                  </a:cubicBezTo>
                  <a:cubicBezTo>
                    <a:pt x="205" y="115"/>
                    <a:pt x="205" y="115"/>
                    <a:pt x="205" y="11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9" y="254"/>
                    <a:pt x="9" y="254"/>
                    <a:pt x="9" y="254"/>
                  </a:cubicBezTo>
                  <a:cubicBezTo>
                    <a:pt x="80" y="280"/>
                    <a:pt x="80" y="280"/>
                    <a:pt x="80" y="280"/>
                  </a:cubicBezTo>
                  <a:cubicBezTo>
                    <a:pt x="105" y="350"/>
                    <a:pt x="105" y="350"/>
                    <a:pt x="105" y="350"/>
                  </a:cubicBezTo>
                  <a:cubicBezTo>
                    <a:pt x="134" y="322"/>
                    <a:pt x="134" y="322"/>
                    <a:pt x="134" y="322"/>
                  </a:cubicBezTo>
                  <a:cubicBezTo>
                    <a:pt x="137" y="262"/>
                    <a:pt x="137" y="262"/>
                    <a:pt x="137" y="262"/>
                  </a:cubicBezTo>
                  <a:cubicBezTo>
                    <a:pt x="188" y="211"/>
                    <a:pt x="188" y="211"/>
                    <a:pt x="188" y="211"/>
                  </a:cubicBezTo>
                  <a:lnTo>
                    <a:pt x="266" y="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66595" b="3544"/>
          <a:stretch>
            <a:fillRect/>
          </a:stretch>
        </p:blipFill>
        <p:spPr>
          <a:xfrm>
            <a:off x="5291676" y="1529364"/>
            <a:ext cx="1597855" cy="270423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994272" y="1956786"/>
            <a:ext cx="3672321" cy="1000290"/>
            <a:chOff x="1514534" y="4763048"/>
            <a:chExt cx="3672321" cy="1000290"/>
          </a:xfrm>
        </p:grpSpPr>
        <p:sp>
          <p:nvSpPr>
            <p:cNvPr id="1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5" y="5302963"/>
              <a:ext cx="367232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000">
                  <a:solidFill>
                    <a:srgbClr val="445469"/>
                  </a:solidFill>
                  <a:sym typeface="Arial" panose="020B0604020202020204" pitchFamily="34" charset="0"/>
                </a:rPr>
                <a:t>记有高音谱号的谱表</a:t>
              </a:r>
            </a:p>
          </p:txBody>
        </p:sp>
        <p:sp>
          <p:nvSpPr>
            <p:cNvPr id="1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4" y="4763048"/>
              <a:ext cx="3293953" cy="53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400" b="1">
                  <a:solidFill>
                    <a:srgbClr val="445469"/>
                  </a:solidFill>
                  <a:sym typeface="Arial" panose="020B0604020202020204" pitchFamily="34" charset="0"/>
                </a:rPr>
                <a:t>高音谱表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94272" y="3880179"/>
            <a:ext cx="3672321" cy="1000290"/>
            <a:chOff x="1514534" y="4763048"/>
            <a:chExt cx="3672321" cy="1000290"/>
          </a:xfrm>
        </p:grpSpPr>
        <p:sp>
          <p:nvSpPr>
            <p:cNvPr id="1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5" y="5302963"/>
              <a:ext cx="367232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000">
                  <a:solidFill>
                    <a:srgbClr val="445469"/>
                  </a:solidFill>
                  <a:sym typeface="Arial" panose="020B0604020202020204" pitchFamily="34" charset="0"/>
                </a:rPr>
                <a:t>记有低音谱号的谱表</a:t>
              </a:r>
            </a:p>
          </p:txBody>
        </p:sp>
        <p:sp>
          <p:nvSpPr>
            <p:cNvPr id="1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4" y="4763048"/>
              <a:ext cx="3293953" cy="53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400" b="1">
                  <a:solidFill>
                    <a:srgbClr val="445469"/>
                  </a:solidFill>
                  <a:sym typeface="Arial" panose="020B0604020202020204" pitchFamily="34" charset="0"/>
                </a:rPr>
                <a:t>低音谱表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151817" y="1956786"/>
            <a:ext cx="3672321" cy="1000290"/>
            <a:chOff x="1514534" y="4763048"/>
            <a:chExt cx="3672321" cy="1000290"/>
          </a:xfrm>
        </p:grpSpPr>
        <p:sp>
          <p:nvSpPr>
            <p:cNvPr id="2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5" y="5302963"/>
              <a:ext cx="367232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000">
                  <a:solidFill>
                    <a:srgbClr val="445469"/>
                  </a:solidFill>
                  <a:sym typeface="Arial" panose="020B0604020202020204" pitchFamily="34" charset="0"/>
                </a:rPr>
                <a:t>记有中音、次中音谱号的谱表</a:t>
              </a:r>
              <a:endParaRPr lang="en-US" sz="2000">
                <a:solidFill>
                  <a:srgbClr val="44546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4" y="4763048"/>
              <a:ext cx="3293953" cy="53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400" b="1">
                  <a:solidFill>
                    <a:srgbClr val="445469"/>
                  </a:solidFill>
                  <a:sym typeface="Arial" panose="020B0604020202020204" pitchFamily="34" charset="0"/>
                </a:rPr>
                <a:t>中音、次中音谱表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151817" y="3880179"/>
            <a:ext cx="3672321" cy="1738795"/>
            <a:chOff x="1514534" y="4763048"/>
            <a:chExt cx="3672321" cy="1738795"/>
          </a:xfrm>
        </p:grpSpPr>
        <p:sp>
          <p:nvSpPr>
            <p:cNvPr id="2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5" y="5302963"/>
              <a:ext cx="3672320" cy="119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000">
                  <a:solidFill>
                    <a:srgbClr val="445469"/>
                  </a:solidFill>
                  <a:sym typeface="Arial" panose="020B0604020202020204" pitchFamily="34" charset="0"/>
                </a:rPr>
                <a:t>将高音谱表和低音谱表联合在一起使用的谱表。包括花括线和直括线两种。</a:t>
              </a:r>
            </a:p>
          </p:txBody>
        </p:sp>
        <p:sp>
          <p:nvSpPr>
            <p:cNvPr id="2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514534" y="4763048"/>
              <a:ext cx="3293953" cy="53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2400" b="1">
                  <a:solidFill>
                    <a:srgbClr val="445469"/>
                  </a:solidFill>
                  <a:sym typeface="Arial" panose="020B0604020202020204" pitchFamily="34" charset="0"/>
                </a:rPr>
                <a:t>大谱表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17749" r="52929" b="5016"/>
          <a:stretch>
            <a:fillRect/>
          </a:stretch>
        </p:blipFill>
        <p:spPr>
          <a:xfrm>
            <a:off x="849527" y="1072463"/>
            <a:ext cx="2484223" cy="4413937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543300" y="866677"/>
            <a:ext cx="7962540" cy="4883674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rgbClr val="1F9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稻壳儿小白白(http://dwz.cn/Wu2UP)"/>
          <p:cNvSpPr txBox="1">
            <a:spLocks noChangeArrowheads="1"/>
          </p:cNvSpPr>
          <p:nvPr/>
        </p:nvSpPr>
        <p:spPr bwMode="auto">
          <a:xfrm>
            <a:off x="4126138" y="1115690"/>
            <a:ext cx="329374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445469"/>
                </a:solidFill>
                <a:sym typeface="Arial" panose="020B0604020202020204" pitchFamily="34" charset="0"/>
              </a:rPr>
              <a:t>大谱表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FA5E77-8BBB-4FB4-BD12-BC62AB36E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" t="3875" r="5001" b="1237"/>
          <a:stretch/>
        </p:blipFill>
        <p:spPr>
          <a:xfrm>
            <a:off x="3983117" y="1753276"/>
            <a:ext cx="7359356" cy="3556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46" y="876300"/>
            <a:ext cx="4537337" cy="6419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7" y="1078868"/>
            <a:ext cx="11073352" cy="5209314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17750" r="36717" b="5061"/>
          <a:stretch>
            <a:fillRect/>
          </a:stretch>
        </p:blipFill>
        <p:spPr>
          <a:xfrm>
            <a:off x="3249827" y="1853513"/>
            <a:ext cx="4460790" cy="44113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52466" b="3188"/>
          <a:stretch>
            <a:fillRect/>
          </a:stretch>
        </p:blipFill>
        <p:spPr>
          <a:xfrm>
            <a:off x="420130" y="756852"/>
            <a:ext cx="4979773" cy="55327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477" flipH="1">
            <a:off x="5507388" y="2659743"/>
            <a:ext cx="6772031" cy="34003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37500" y="2882900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33750" b="-333"/>
          <a:stretch>
            <a:fillRect/>
          </a:stretch>
        </p:blipFill>
        <p:spPr>
          <a:xfrm>
            <a:off x="838200" y="590550"/>
            <a:ext cx="4838700" cy="5734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86050" y="1854200"/>
            <a:ext cx="247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4800" b="1">
              <a:solidFill>
                <a:srgbClr val="1F9B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b="1">
                <a:solidFill>
                  <a:srgbClr val="1F9B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920423" y="1571625"/>
            <a:ext cx="3868737" cy="748983"/>
            <a:chOff x="6278563" y="1466850"/>
            <a:chExt cx="3868737" cy="748983"/>
          </a:xfrm>
        </p:grpSpPr>
        <p:sp>
          <p:nvSpPr>
            <p:cNvPr id="4" name="文本框 12"/>
            <p:cNvSpPr txBox="1">
              <a:spLocks noChangeArrowheads="1"/>
            </p:cNvSpPr>
            <p:nvPr/>
          </p:nvSpPr>
          <p:spPr bwMode="auto">
            <a:xfrm>
              <a:off x="6883400" y="1693863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五线谱</a:t>
              </a:r>
            </a:p>
          </p:txBody>
        </p:sp>
        <p:sp>
          <p:nvSpPr>
            <p:cNvPr id="5" name="文本框 13"/>
            <p:cNvSpPr txBox="1">
              <a:spLocks noChangeArrowheads="1"/>
            </p:cNvSpPr>
            <p:nvPr/>
          </p:nvSpPr>
          <p:spPr bwMode="auto">
            <a:xfrm>
              <a:off x="6278563" y="1466850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20423" y="2370138"/>
            <a:ext cx="3868737" cy="748982"/>
            <a:chOff x="6278563" y="2265363"/>
            <a:chExt cx="3868737" cy="748982"/>
          </a:xfrm>
        </p:grpSpPr>
        <p:sp>
          <p:nvSpPr>
            <p:cNvPr id="6" name="文本框 30"/>
            <p:cNvSpPr txBox="1">
              <a:spLocks noChangeArrowheads="1"/>
            </p:cNvSpPr>
            <p:nvPr/>
          </p:nvSpPr>
          <p:spPr bwMode="auto">
            <a:xfrm>
              <a:off x="6883400" y="2492375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谱号</a:t>
              </a:r>
            </a:p>
          </p:txBody>
        </p:sp>
        <p:sp>
          <p:nvSpPr>
            <p:cNvPr id="7" name="文本框 31"/>
            <p:cNvSpPr txBox="1">
              <a:spLocks noChangeArrowheads="1"/>
            </p:cNvSpPr>
            <p:nvPr/>
          </p:nvSpPr>
          <p:spPr bwMode="auto">
            <a:xfrm>
              <a:off x="6278563" y="2265363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20423" y="3235325"/>
            <a:ext cx="3868737" cy="748983"/>
            <a:chOff x="6278563" y="3130550"/>
            <a:chExt cx="3868737" cy="748983"/>
          </a:xfrm>
        </p:grpSpPr>
        <p:sp>
          <p:nvSpPr>
            <p:cNvPr id="8" name="文本框 32"/>
            <p:cNvSpPr txBox="1">
              <a:spLocks noChangeArrowheads="1"/>
            </p:cNvSpPr>
            <p:nvPr/>
          </p:nvSpPr>
          <p:spPr bwMode="auto">
            <a:xfrm>
              <a:off x="6883400" y="3357563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谱表</a:t>
              </a:r>
            </a:p>
          </p:txBody>
        </p:sp>
        <p:sp>
          <p:nvSpPr>
            <p:cNvPr id="9" name="文本框 33"/>
            <p:cNvSpPr txBox="1">
              <a:spLocks noChangeArrowheads="1"/>
            </p:cNvSpPr>
            <p:nvPr/>
          </p:nvSpPr>
          <p:spPr bwMode="auto">
            <a:xfrm>
              <a:off x="6278563" y="3130550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33750" b="-333"/>
          <a:stretch>
            <a:fillRect/>
          </a:stretch>
        </p:blipFill>
        <p:spPr>
          <a:xfrm>
            <a:off x="838200" y="590550"/>
            <a:ext cx="4838700" cy="5734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67277" b="6353"/>
          <a:stretch>
            <a:fillRect/>
          </a:stretch>
        </p:blipFill>
        <p:spPr>
          <a:xfrm rot="1509256">
            <a:off x="8624331" y="1620452"/>
            <a:ext cx="1291003" cy="21768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57763" y="2419350"/>
            <a:ext cx="3868737" cy="748983"/>
            <a:chOff x="6278563" y="1466850"/>
            <a:chExt cx="3868737" cy="748983"/>
          </a:xfrm>
        </p:grpSpPr>
        <p:sp>
          <p:nvSpPr>
            <p:cNvPr id="7" name="文本框 12"/>
            <p:cNvSpPr txBox="1">
              <a:spLocks noChangeArrowheads="1"/>
            </p:cNvSpPr>
            <p:nvPr/>
          </p:nvSpPr>
          <p:spPr bwMode="auto">
            <a:xfrm>
              <a:off x="6883400" y="1693863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白扇补-日系恱黑" panose="040B0509000000000000" pitchFamily="81" charset="-122"/>
                  <a:ea typeface="白扇补-日系恱黑" panose="040B0509000000000000" pitchFamily="81" charset="-122"/>
                  <a:cs typeface="白扇补-日系恱黑" panose="040B0509000000000000" pitchFamily="81" charset="-122"/>
                </a:rPr>
                <a:t>五线谱</a:t>
              </a:r>
            </a:p>
          </p:txBody>
        </p:sp>
        <p:sp>
          <p:nvSpPr>
            <p:cNvPr id="8" name="文本框 13"/>
            <p:cNvSpPr txBox="1">
              <a:spLocks noChangeArrowheads="1"/>
            </p:cNvSpPr>
            <p:nvPr/>
          </p:nvSpPr>
          <p:spPr bwMode="auto">
            <a:xfrm>
              <a:off x="6278563" y="1466850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295413" y="923159"/>
            <a:ext cx="7483642" cy="3164305"/>
          </a:xfrm>
          <a:prstGeom prst="roundRect">
            <a:avLst/>
          </a:prstGeom>
          <a:solidFill>
            <a:srgbClr val="1F9B8C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674477" y="1228472"/>
            <a:ext cx="696900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sz="2000" kern="1100" spc="110" dirty="0" err="1">
                <a:solidFill>
                  <a:schemeClr val="bg1"/>
                </a:solidFill>
                <a:latin typeface="迷你简华隶" panose="03000509000000000000" pitchFamily="65" charset="-122"/>
                <a:ea typeface="迷你简华隶" panose="03000509000000000000" pitchFamily="65" charset="-122"/>
              </a:rPr>
              <a:t>五线谱是用于记载音乐符号的五条距离相等的平行横线，主要用于记录音的高低、长短</a:t>
            </a:r>
            <a:r>
              <a:rPr sz="2000" kern="1100" spc="110" dirty="0">
                <a:solidFill>
                  <a:schemeClr val="bg1"/>
                </a:solidFill>
                <a:latin typeface="迷你简华隶" panose="03000509000000000000" pitchFamily="65" charset="-122"/>
                <a:ea typeface="迷你简华隶" panose="03000509000000000000" pitchFamily="65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674405" y="2870073"/>
            <a:ext cx="7185894" cy="829945"/>
          </a:xfrm>
          <a:prstGeom prst="rect">
            <a:avLst/>
          </a:prstGeom>
          <a:noFill/>
        </p:spPr>
        <p:txBody>
          <a:bodyPr wrap="square" lIns="72000" spcCol="108000" rtlCol="0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sz="2000" kern="1100" spc="110" dirty="0">
                <a:solidFill>
                  <a:schemeClr val="bg1"/>
                </a:solidFill>
                <a:latin typeface="迷你简华隶" panose="03000509000000000000" pitchFamily="65" charset="-122"/>
                <a:ea typeface="迷你简华隶" panose="03000509000000000000" pitchFamily="65" charset="-122"/>
              </a:rPr>
              <a:t>五线谱由五条平行线与五条平行线形成的四个“间”组成，能够记录九个音位。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" y="990600"/>
            <a:ext cx="3300413" cy="5867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79657C-035F-4F20-8B09-8E4B6920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624" y="4262678"/>
            <a:ext cx="7327220" cy="1604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24535" y="1858645"/>
            <a:ext cx="4453890" cy="2863215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rgbClr val="1F9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稻壳儿小白白(http://dwz.cn/Wu2UP)"/>
          <p:cNvSpPr txBox="1">
            <a:spLocks noChangeArrowheads="1"/>
          </p:cNvSpPr>
          <p:nvPr/>
        </p:nvSpPr>
        <p:spPr bwMode="auto">
          <a:xfrm>
            <a:off x="1184275" y="2075180"/>
            <a:ext cx="3534410" cy="243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>
                <a:solidFill>
                  <a:srgbClr val="445469"/>
                </a:solidFill>
                <a:sym typeface="Arial" panose="020B0604020202020204" pitchFamily="34" charset="0"/>
              </a:rPr>
              <a:t>为了记录更高或更低的音，可采用加线的方法。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zh-CN" altLang="en-US" sz="2000">
              <a:solidFill>
                <a:srgbClr val="445469"/>
              </a:solidFill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>
                <a:solidFill>
                  <a:srgbClr val="445469"/>
                </a:solidFill>
                <a:sym typeface="Arial" panose="020B0604020202020204" pitchFamily="34" charset="0"/>
              </a:rPr>
              <a:t>加线之间的距离与五条基本线之间的距离相等，加线的数目一般不会超过五条。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3A1440-768D-4DA5-AD6C-D1076E19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499" y="1751326"/>
            <a:ext cx="5093114" cy="3077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67277" b="6353"/>
          <a:stretch>
            <a:fillRect/>
          </a:stretch>
        </p:blipFill>
        <p:spPr>
          <a:xfrm rot="1509256">
            <a:off x="8624331" y="1620452"/>
            <a:ext cx="1291003" cy="217684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57763" y="2419350"/>
            <a:ext cx="3868737" cy="748983"/>
            <a:chOff x="6278563" y="1466850"/>
            <a:chExt cx="3868737" cy="748983"/>
          </a:xfrm>
        </p:grpSpPr>
        <p:sp>
          <p:nvSpPr>
            <p:cNvPr id="7" name="文本框 12"/>
            <p:cNvSpPr txBox="1">
              <a:spLocks noChangeArrowheads="1"/>
            </p:cNvSpPr>
            <p:nvPr/>
          </p:nvSpPr>
          <p:spPr bwMode="auto">
            <a:xfrm>
              <a:off x="6883400" y="1693863"/>
              <a:ext cx="3263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>
                  <a:solidFill>
                    <a:srgbClr val="1F9B8C"/>
                  </a:solidFill>
                  <a:latin typeface="白扇补-日系恱黑" panose="040B0509000000000000" pitchFamily="81" charset="-122"/>
                  <a:ea typeface="白扇补-日系恱黑" panose="040B0509000000000000" pitchFamily="81" charset="-122"/>
                  <a:cs typeface="白扇补-日系恱黑" panose="040B0509000000000000" pitchFamily="81" charset="-122"/>
                </a:rPr>
                <a:t>谱号</a:t>
              </a:r>
            </a:p>
          </p:txBody>
        </p:sp>
        <p:sp>
          <p:nvSpPr>
            <p:cNvPr id="8" name="文本框 13"/>
            <p:cNvSpPr txBox="1">
              <a:spLocks noChangeArrowheads="1"/>
            </p:cNvSpPr>
            <p:nvPr/>
          </p:nvSpPr>
          <p:spPr bwMode="auto">
            <a:xfrm>
              <a:off x="6278563" y="1466850"/>
              <a:ext cx="8374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rgbClr val="1F9B8C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>
                <a:solidFill>
                  <a:srgbClr val="1F9B8C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2" t="35989" r="53522" b="31071"/>
          <a:stretch>
            <a:fillRect/>
          </a:stretch>
        </p:blipFill>
        <p:spPr>
          <a:xfrm>
            <a:off x="985063" y="1466850"/>
            <a:ext cx="4121566" cy="4560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4068128" y="1271621"/>
            <a:ext cx="7478076" cy="4936139"/>
            <a:chOff x="3990023" y="985236"/>
            <a:chExt cx="7478076" cy="4936139"/>
          </a:xfrm>
        </p:grpSpPr>
        <p:cxnSp>
          <p:nvCxnSpPr>
            <p:cNvPr id="2" name="稻壳儿小白白(http://dwz.cn/Wu2UP)"/>
            <p:cNvCxnSpPr>
              <a:cxnSpLocks noChangeShapeType="1"/>
            </p:cNvCxnSpPr>
            <p:nvPr/>
          </p:nvCxnSpPr>
          <p:spPr bwMode="auto">
            <a:xfrm>
              <a:off x="3990023" y="3192463"/>
              <a:ext cx="1374775" cy="0"/>
            </a:xfrm>
            <a:prstGeom prst="line">
              <a:avLst/>
            </a:prstGeom>
            <a:noFill/>
            <a:ln w="9525">
              <a:solidFill>
                <a:srgbClr val="C1C7D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" name="稻壳儿小白白(http://dwz.cn/Wu2UP)"/>
            <p:cNvCxnSpPr>
              <a:cxnSpLocks noChangeShapeType="1"/>
            </p:cNvCxnSpPr>
            <p:nvPr/>
          </p:nvCxnSpPr>
          <p:spPr bwMode="auto">
            <a:xfrm flipH="1" flipV="1">
              <a:off x="5364480" y="1891030"/>
              <a:ext cx="635" cy="2705735"/>
            </a:xfrm>
            <a:prstGeom prst="line">
              <a:avLst/>
            </a:prstGeom>
            <a:noFill/>
            <a:ln w="9525">
              <a:solidFill>
                <a:srgbClr val="C1C7D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稻壳儿小白白(http://dwz.cn/Wu2UP)"/>
            <p:cNvSpPr>
              <a:spLocks noChangeArrowheads="1"/>
            </p:cNvSpPr>
            <p:nvPr/>
          </p:nvSpPr>
          <p:spPr bwMode="auto">
            <a:xfrm>
              <a:off x="5910263" y="2678113"/>
              <a:ext cx="908050" cy="90963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zh-CN" sz="1200">
                <a:sym typeface="Arial" panose="020B0604020202020204" pitchFamily="34" charset="0"/>
              </a:endParaRPr>
            </a:p>
          </p:txBody>
        </p:sp>
        <p:cxnSp>
          <p:nvCxnSpPr>
            <p:cNvPr id="6" name="稻壳儿小白白(http://dwz.cn/Wu2UP)"/>
            <p:cNvCxnSpPr>
              <a:cxnSpLocks noChangeShapeType="1"/>
            </p:cNvCxnSpPr>
            <p:nvPr/>
          </p:nvCxnSpPr>
          <p:spPr bwMode="auto">
            <a:xfrm>
              <a:off x="5364163" y="3192463"/>
              <a:ext cx="425450" cy="0"/>
            </a:xfrm>
            <a:prstGeom prst="straightConnector1">
              <a:avLst/>
            </a:prstGeom>
            <a:noFill/>
            <a:ln w="9525">
              <a:solidFill>
                <a:srgbClr val="C1C7D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稻壳儿小白白(http://dwz.cn/Wu2UP)"/>
            <p:cNvCxnSpPr>
              <a:cxnSpLocks noChangeShapeType="1"/>
            </p:cNvCxnSpPr>
            <p:nvPr/>
          </p:nvCxnSpPr>
          <p:spPr bwMode="auto">
            <a:xfrm>
              <a:off x="5364163" y="4594225"/>
              <a:ext cx="425450" cy="0"/>
            </a:xfrm>
            <a:prstGeom prst="straightConnector1">
              <a:avLst/>
            </a:prstGeom>
            <a:noFill/>
            <a:ln w="9525">
              <a:solidFill>
                <a:srgbClr val="C1C7D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" name="稻壳儿小白白(http://dwz.cn/Wu2UP)"/>
            <p:cNvGrpSpPr/>
            <p:nvPr/>
          </p:nvGrpSpPr>
          <p:grpSpPr bwMode="auto">
            <a:xfrm>
              <a:off x="5364163" y="1890713"/>
              <a:ext cx="425450" cy="4030662"/>
              <a:chOff x="0" y="0"/>
              <a:chExt cx="637913" cy="6047288"/>
            </a:xfrm>
          </p:grpSpPr>
          <p:cxnSp>
            <p:nvCxnSpPr>
              <p:cNvPr id="9" name="稻壳儿小白白(http://dwz.cn/Wu2UP)"/>
              <p:cNvCxnSpPr>
                <a:cxnSpLocks noChangeShapeType="1"/>
              </p:cNvCxnSpPr>
              <p:nvPr/>
            </p:nvCxnSpPr>
            <p:spPr bwMode="auto">
              <a:xfrm>
                <a:off x="0" y="0"/>
                <a:ext cx="637913" cy="0"/>
              </a:xfrm>
              <a:prstGeom prst="straightConnector1">
                <a:avLst/>
              </a:prstGeom>
              <a:noFill/>
              <a:ln w="9525">
                <a:solidFill>
                  <a:srgbClr val="C1C7D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稻壳儿小白白(http://dwz.cn/Wu2UP)"/>
              <p:cNvCxnSpPr>
                <a:cxnSpLocks noChangeShapeType="1"/>
              </p:cNvCxnSpPr>
              <p:nvPr/>
            </p:nvCxnSpPr>
            <p:spPr bwMode="auto">
              <a:xfrm flipV="1">
                <a:off x="0" y="6047288"/>
                <a:ext cx="637913" cy="0"/>
              </a:xfrm>
              <a:prstGeom prst="straightConnector1">
                <a:avLst/>
              </a:prstGeom>
              <a:noFill/>
              <a:ln w="9525">
                <a:solidFill>
                  <a:srgbClr val="C1C7D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" name="稻壳儿小白白(http://dwz.cn/Wu2UP)"/>
            <p:cNvSpPr>
              <a:spLocks noChangeArrowheads="1"/>
            </p:cNvSpPr>
            <p:nvPr/>
          </p:nvSpPr>
          <p:spPr bwMode="auto">
            <a:xfrm>
              <a:off x="5910263" y="4030663"/>
              <a:ext cx="908050" cy="909637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zh-CN" sz="1200">
                <a:sym typeface="Arial" panose="020B0604020202020204" pitchFamily="34" charset="0"/>
              </a:endParaRPr>
            </a:p>
          </p:txBody>
        </p:sp>
        <p:sp>
          <p:nvSpPr>
            <p:cNvPr id="15" name="稻壳儿小白白(http://dwz.cn/Wu2UP)"/>
            <p:cNvSpPr>
              <a:spLocks noChangeArrowheads="1"/>
            </p:cNvSpPr>
            <p:nvPr/>
          </p:nvSpPr>
          <p:spPr bwMode="auto">
            <a:xfrm>
              <a:off x="5910263" y="1366838"/>
              <a:ext cx="908050" cy="908050"/>
            </a:xfrm>
            <a:prstGeom prst="ellipse">
              <a:avLst/>
            </a:prstGeom>
            <a:solidFill>
              <a:srgbClr val="11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altLang="zh-CN" sz="1200">
                <a:sym typeface="Arial" panose="020B0604020202020204" pitchFamily="3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975972" y="985236"/>
              <a:ext cx="4492127" cy="991437"/>
              <a:chOff x="1514534" y="4763048"/>
              <a:chExt cx="4492127" cy="991437"/>
            </a:xfrm>
          </p:grpSpPr>
          <p:sp>
            <p:nvSpPr>
              <p:cNvPr id="26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5302963"/>
                <a:ext cx="4492127" cy="451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Tx/>
                  <a:buNone/>
                </a:pPr>
                <a:r>
                  <a:rPr lang="en-US" altLang="zh-CN" sz="2000">
                    <a:solidFill>
                      <a:srgbClr val="445469"/>
                    </a:solidFill>
                    <a:sym typeface="Arial" panose="020B0604020202020204" pitchFamily="34" charset="0"/>
                  </a:rPr>
                  <a:t>又称G谱号，起于五线谱的第二线，确定了第二线的音名为G（g1）</a:t>
                </a:r>
                <a:r>
                  <a:rPr lang="zh-CN" altLang="en-US" sz="2000">
                    <a:solidFill>
                      <a:srgbClr val="445469"/>
                    </a:solidFill>
                    <a:sym typeface="Arial" panose="020B0604020202020204" pitchFamily="34" charset="0"/>
                  </a:rPr>
                  <a:t>。</a:t>
                </a:r>
                <a:endParaRPr lang="en-US" sz="2000">
                  <a:solidFill>
                    <a:srgbClr val="44546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27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4763048"/>
                <a:ext cx="3293953" cy="53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zh-CN" altLang="en-US" sz="2400" b="1">
                    <a:solidFill>
                      <a:srgbClr val="445469"/>
                    </a:solidFill>
                    <a:sym typeface="Arial" panose="020B0604020202020204" pitchFamily="34" charset="0"/>
                  </a:rPr>
                  <a:t>高音谱号</a:t>
                </a: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975972" y="2471136"/>
              <a:ext cx="4492127" cy="991437"/>
              <a:chOff x="1514534" y="4763048"/>
              <a:chExt cx="4492127" cy="991437"/>
            </a:xfrm>
          </p:grpSpPr>
          <p:sp>
            <p:nvSpPr>
              <p:cNvPr id="29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5302963"/>
                <a:ext cx="4492127" cy="451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Tx/>
                  <a:buNone/>
                </a:pPr>
                <a:r>
                  <a:rPr lang="zh-CN" altLang="zh-CN" sz="2000">
                    <a:solidFill>
                      <a:srgbClr val="445469"/>
                    </a:solidFill>
                    <a:sym typeface="Arial" panose="020B0604020202020204" pitchFamily="34" charset="0"/>
                  </a:rPr>
                  <a:t>又称F谱号，起于五线谱的第四线，确定了第四线的音名为F（f1）。</a:t>
                </a:r>
                <a:endParaRPr lang="en-US" sz="2000">
                  <a:solidFill>
                    <a:srgbClr val="44546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0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4763048"/>
                <a:ext cx="3293953" cy="53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zh-CN" altLang="en-US" sz="2400" b="1">
                    <a:solidFill>
                      <a:srgbClr val="445469"/>
                    </a:solidFill>
                    <a:sym typeface="Arial" panose="020B0604020202020204" pitchFamily="34" charset="0"/>
                  </a:rPr>
                  <a:t>低音谱号</a:t>
                </a: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6975972" y="3918936"/>
              <a:ext cx="4492127" cy="1384541"/>
              <a:chOff x="1514534" y="4763048"/>
              <a:chExt cx="4492127" cy="1384541"/>
            </a:xfrm>
          </p:grpSpPr>
          <p:sp>
            <p:nvSpPr>
              <p:cNvPr id="32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5302963"/>
                <a:ext cx="4492127" cy="84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20000"/>
                  </a:spcBef>
                  <a:buFontTx/>
                  <a:buNone/>
                </a:pPr>
                <a:r>
                  <a:rPr lang="en-US" altLang="zh-CN" sz="2000">
                    <a:solidFill>
                      <a:srgbClr val="445469"/>
                    </a:solidFill>
                    <a:sym typeface="Arial" panose="020B0604020202020204" pitchFamily="34" charset="0"/>
                  </a:rPr>
                  <a:t>谱号上两道弧线相交之处为中央C，将第三线作为中央C的谱号称为中音谱号，第四线作为中央C的谱号称为次中音谱号</a:t>
                </a:r>
                <a:r>
                  <a:rPr lang="zh-CN" altLang="en-US" sz="2000">
                    <a:solidFill>
                      <a:srgbClr val="445469"/>
                    </a:solidFill>
                    <a:sym typeface="Arial" panose="020B0604020202020204" pitchFamily="34" charset="0"/>
                  </a:rPr>
                  <a:t>。</a:t>
                </a:r>
                <a:endParaRPr lang="en-US" sz="2000">
                  <a:solidFill>
                    <a:srgbClr val="445469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3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1514534" y="4763048"/>
                <a:ext cx="3293953" cy="53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zh-CN" altLang="en-US" sz="2400" b="1">
                    <a:solidFill>
                      <a:srgbClr val="445469"/>
                    </a:solidFill>
                    <a:sym typeface="Arial" panose="020B0604020202020204" pitchFamily="34" charset="0"/>
                  </a:rPr>
                  <a:t>中音谱号与次中音谱号</a:t>
                </a:r>
              </a:p>
            </p:txBody>
          </p:sp>
        </p:grpSp>
      </p:grpSp>
      <p:sp>
        <p:nvSpPr>
          <p:cNvPr id="17" name="矩形: 圆角 2"/>
          <p:cNvSpPr/>
          <p:nvPr/>
        </p:nvSpPr>
        <p:spPr>
          <a:xfrm>
            <a:off x="304165" y="2460625"/>
            <a:ext cx="3764280" cy="2037080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rgbClr val="1F9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稻壳儿小白白(http://dwz.cn/Wu2UP)"/>
          <p:cNvSpPr txBox="1">
            <a:spLocks noChangeArrowheads="1"/>
          </p:cNvSpPr>
          <p:nvPr/>
        </p:nvSpPr>
        <p:spPr bwMode="auto">
          <a:xfrm>
            <a:off x="528320" y="2927350"/>
            <a:ext cx="331597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>
                <a:solidFill>
                  <a:srgbClr val="445469"/>
                </a:solidFill>
                <a:sym typeface="Arial" panose="020B0604020202020204" pitchFamily="34" charset="0"/>
              </a:rPr>
              <a:t>谱号是用于确定五线谱上音级名称和高度的符号，写在每行五线谱的左端</a:t>
            </a:r>
            <a:r>
              <a:rPr lang="zh-CN" altLang="en-US" sz="2000">
                <a:solidFill>
                  <a:srgbClr val="445469"/>
                </a:solidFill>
                <a:sym typeface="Arial" panose="020B0604020202020204" pitchFamily="34" charset="0"/>
              </a:rPr>
              <a:t>。</a:t>
            </a:r>
            <a:endParaRPr lang="en-US" sz="2000">
              <a:solidFill>
                <a:srgbClr val="445469"/>
              </a:solidFill>
              <a:sym typeface="Arial" panose="020B0604020202020204" pitchFamily="34" charset="0"/>
            </a:endParaRPr>
          </a:p>
        </p:txBody>
      </p:sp>
      <p:pic>
        <p:nvPicPr>
          <p:cNvPr id="7189" name="图片 28" descr="t01819422d2ac0c5d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28162" r="4437" b="7684"/>
          <a:stretch>
            <a:fillRect/>
          </a:stretch>
        </p:blipFill>
        <p:spPr bwMode="auto">
          <a:xfrm>
            <a:off x="6219190" y="1812290"/>
            <a:ext cx="447675" cy="591185"/>
          </a:xfrm>
          <a:prstGeom prst="round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图片 29" descr="staff_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4" t="17436" r="19431" b="19878"/>
          <a:stretch>
            <a:fillRect/>
          </a:stretch>
        </p:blipFill>
        <p:spPr bwMode="auto">
          <a:xfrm>
            <a:off x="6205220" y="3123565"/>
            <a:ext cx="459740" cy="5911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图片 30" descr="t01db111d6dc9fb8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10280" r="22722" b="28699"/>
          <a:stretch>
            <a:fillRect/>
          </a:stretch>
        </p:blipFill>
        <p:spPr bwMode="auto">
          <a:xfrm>
            <a:off x="6214745" y="4467225"/>
            <a:ext cx="457200" cy="6096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5587" y="2852738"/>
            <a:ext cx="9819145" cy="3243262"/>
          </a:xfrm>
          <a:prstGeom prst="rect">
            <a:avLst/>
          </a:prstGeom>
          <a:solidFill>
            <a:srgbClr val="E6E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zh-CN" sz="1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稻壳儿小白白(http://dwz.cn/Wu2UP)"/>
          <p:cNvSpPr txBox="1">
            <a:spLocks noChangeArrowheads="1"/>
          </p:cNvSpPr>
          <p:nvPr/>
        </p:nvSpPr>
        <p:spPr bwMode="auto">
          <a:xfrm>
            <a:off x="2181225" y="4059555"/>
            <a:ext cx="85820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defTabSz="685800">
              <a:lnSpc>
                <a:spcPct val="120000"/>
              </a:lnSpc>
              <a:defRPr/>
            </a:pPr>
            <a:r>
              <a:rPr lang="zh-CN" altLang="en-US" sz="2000">
                <a:solidFill>
                  <a:srgbClr val="445469"/>
                </a:solidFill>
              </a:rPr>
              <a:t>由此可推断出其他线或间上各音的音高位置。</a:t>
            </a:r>
            <a:endParaRPr lang="en-US" altLang="zh-CN" sz="2000">
              <a:solidFill>
                <a:srgbClr val="445469"/>
              </a:solidFill>
            </a:endParaRPr>
          </a:p>
          <a:p>
            <a:pPr algn="just" defTabSz="685800">
              <a:lnSpc>
                <a:spcPct val="120000"/>
              </a:lnSpc>
              <a:defRPr/>
            </a:pPr>
            <a:endParaRPr lang="en-US" altLang="zh-CN" sz="2000" dirty="0">
              <a:solidFill>
                <a:srgbClr val="445469"/>
              </a:solidFill>
            </a:endParaRPr>
          </a:p>
        </p:txBody>
      </p:sp>
      <p:pic>
        <p:nvPicPr>
          <p:cNvPr id="10" name="图片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184" y="2241000"/>
            <a:ext cx="2102748" cy="1188000"/>
          </a:xfrm>
          <a:prstGeom prst="roundRect">
            <a:avLst/>
          </a:prstGeom>
          <a:ln>
            <a:solidFill>
              <a:srgbClr val="1F9B8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091A68-0464-4BA1-90BB-330D5F32B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87" y="2202131"/>
            <a:ext cx="2246324" cy="1254016"/>
          </a:xfrm>
          <a:prstGeom prst="roundRect">
            <a:avLst>
              <a:gd name="adj" fmla="val 16667"/>
            </a:avLst>
          </a:prstGeom>
          <a:ln>
            <a:solidFill>
              <a:srgbClr val="1F9B8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B9DF4C-0683-4CD5-A1EF-7C55F4B7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868" y="2290495"/>
            <a:ext cx="3257928" cy="1077288"/>
          </a:xfrm>
          <a:prstGeom prst="roundRect">
            <a:avLst>
              <a:gd name="adj" fmla="val 16667"/>
            </a:avLst>
          </a:prstGeom>
          <a:ln>
            <a:solidFill>
              <a:srgbClr val="1F9B8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17749" r="52929" b="5016"/>
          <a:stretch>
            <a:fillRect/>
          </a:stretch>
        </p:blipFill>
        <p:spPr>
          <a:xfrm>
            <a:off x="849527" y="1072463"/>
            <a:ext cx="2484223" cy="4413937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668008" y="1260999"/>
            <a:ext cx="7589623" cy="3903286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rgbClr val="1F9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稻壳儿小白白(http://dwz.cn/Wu2UP)"/>
          <p:cNvSpPr txBox="1">
            <a:spLocks noChangeArrowheads="1"/>
          </p:cNvSpPr>
          <p:nvPr/>
        </p:nvSpPr>
        <p:spPr bwMode="auto">
          <a:xfrm>
            <a:off x="4210934" y="1566434"/>
            <a:ext cx="430593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>
                <a:solidFill>
                  <a:srgbClr val="445469"/>
                </a:solidFill>
                <a:sym typeface="Arial" panose="020B0604020202020204" pitchFamily="34" charset="0"/>
              </a:rPr>
              <a:t>谱号与键盘的音位对比图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47D684-8649-4D65-8BA0-994B5688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297" y="2135820"/>
            <a:ext cx="6500423" cy="264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blinds dir="vert"/>
      </p:transition>
    </mc:Choice>
    <mc:Fallback xmlns="">
      <p:transition spd="slow" advTm="3000">
        <p:blinds dir="vert"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223</Words>
  <Application>Microsoft Office PowerPoint</Application>
  <PresentationFormat>宽屏</PresentationFormat>
  <Paragraphs>45</Paragraphs>
  <Slides>14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白扇补-日系恱黑</vt:lpstr>
      <vt:lpstr>等线</vt:lpstr>
      <vt:lpstr>等线 Light</vt:lpstr>
      <vt:lpstr>迷你简华隶</vt:lpstr>
      <vt:lpstr>微软雅黑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文艺小清新音乐PPT模板</dc:title>
  <dc:creator>李杨</dc:creator>
  <cp:lastModifiedBy>钱赛男</cp:lastModifiedBy>
  <cp:revision>45</cp:revision>
  <dcterms:created xsi:type="dcterms:W3CDTF">2017-07-26T10:20:00Z</dcterms:created>
  <dcterms:modified xsi:type="dcterms:W3CDTF">2019-10-31T03:49:56Z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